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98" r:id="rId3"/>
    <p:sldId id="299" r:id="rId4"/>
    <p:sldId id="300" r:id="rId5"/>
    <p:sldId id="301" r:id="rId6"/>
    <p:sldId id="302" r:id="rId7"/>
    <p:sldId id="307" r:id="rId8"/>
    <p:sldId id="308" r:id="rId9"/>
    <p:sldId id="309" r:id="rId10"/>
    <p:sldId id="310" r:id="rId11"/>
    <p:sldId id="315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590" autoAdjust="0"/>
  </p:normalViewPr>
  <p:slideViewPr>
    <p:cSldViewPr>
      <p:cViewPr varScale="1">
        <p:scale>
          <a:sx n="71" d="100"/>
          <a:sy n="71" d="100"/>
        </p:scale>
        <p:origin x="-7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F236B-202F-402C-AEA5-793DD70FB72A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F0F72-C508-41D9-89BD-2A05C9585576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4AFE-6CD4-4CE7-9C90-4B3AF0587ED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B415-6620-4EE9-8B6B-C052A919634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4AFE-6CD4-4CE7-9C90-4B3AF0587ED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B415-6620-4EE9-8B6B-C052A919634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4AFE-6CD4-4CE7-9C90-4B3AF0587ED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B415-6620-4EE9-8B6B-C052A919634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4AFE-6CD4-4CE7-9C90-4B3AF0587ED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B415-6620-4EE9-8B6B-C052A919634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4AFE-6CD4-4CE7-9C90-4B3AF0587ED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B415-6620-4EE9-8B6B-C052A919634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4AFE-6CD4-4CE7-9C90-4B3AF0587ED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B415-6620-4EE9-8B6B-C052A919634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4AFE-6CD4-4CE7-9C90-4B3AF0587ED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B415-6620-4EE9-8B6B-C052A919634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4AFE-6CD4-4CE7-9C90-4B3AF0587ED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B415-6620-4EE9-8B6B-C052A919634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4AFE-6CD4-4CE7-9C90-4B3AF0587ED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B415-6620-4EE9-8B6B-C052A919634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4AFE-6CD4-4CE7-9C90-4B3AF0587ED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B415-6620-4EE9-8B6B-C052A919634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4AFE-6CD4-4CE7-9C90-4B3AF0587ED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B415-6620-4EE9-8B6B-C052A919634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44AFE-6CD4-4CE7-9C90-4B3AF0587ED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AB415-6620-4EE9-8B6B-C052A919634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94938" y="1330636"/>
            <a:ext cx="3169763" cy="517699"/>
          </a:xfrm>
          <a:prstGeom prst="rect">
            <a:avLst/>
          </a:prstGeom>
          <a:noFill/>
        </p:spPr>
        <p:txBody>
          <a:bodyPr wrap="none" lIns="68580" tIns="34290" rIns="68580" bIns="3429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50" b="1" i="0" u="none" strike="noStrike" kern="1200" cap="none" spc="0" normalizeH="0" baseline="0" noProof="0" dirty="0" smtClean="0">
                <a:ln w="13462">
                  <a:solidFill>
                    <a:srgbClr val="4472C4">
                      <a:lumMod val="50000"/>
                    </a:srgbClr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472C4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 TẬP</a:t>
            </a:r>
            <a:endParaRPr kumimoji="0" lang="en-US" sz="4050" b="1" i="0" u="none" strike="noStrike" kern="1200" cap="none" spc="0" normalizeH="0" baseline="0" noProof="0" dirty="0">
              <a:ln w="13462">
                <a:solidFill>
                  <a:srgbClr val="4472C4">
                    <a:lumMod val="50000"/>
                  </a:srgbClr>
                </a:solidFill>
                <a:prstDash val="solid"/>
              </a:ln>
              <a:solidFill>
                <a:prstClr val="black">
                  <a:lumMod val="85000"/>
                  <a:lumOff val="15000"/>
                </a:prstClr>
              </a:solidFill>
              <a:effectLst>
                <a:outerShdw dist="38100" dir="2700000" algn="bl" rotWithShape="0">
                  <a:srgbClr val="4472C4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2801" y="2136517"/>
            <a:ext cx="6290310" cy="414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NHÓM: </a:t>
            </a:r>
            <a:r>
              <a:rPr lang="en-US" sz="2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1891" y="2657873"/>
          <a:ext cx="7980045" cy="1473200"/>
        </p:xfrm>
        <a:graphic>
          <a:graphicData uri="http://schemas.openxmlformats.org/drawingml/2006/table">
            <a:tbl>
              <a:tblPr firstRow="1" firstCol="1" bandRow="1"/>
              <a:tblGrid>
                <a:gridCol w="2753360"/>
                <a:gridCol w="5226685"/>
              </a:tblGrid>
              <a:tr h="3683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1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1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bản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1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1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1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chính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100" b="1" i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Thánh Gióng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1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100" b="1" i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Sự tích Hồ Gươm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1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100" b="1" i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Bánh chưng, bánh giầy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1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04740" y="1589485"/>
            <a:ext cx="901700" cy="41402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1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1. 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51139" y="1033372"/>
            <a:ext cx="523557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HOẠT ĐỘNG VẬN DỤNG BÀI HỌC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594508" y="1667862"/>
            <a:ext cx="5979795" cy="4140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 HOẠT ĐỘNG </a:t>
            </a:r>
            <a:r>
              <a:rPr 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NHÓM: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Thảo</a:t>
            </a:r>
            <a:r>
              <a:rPr 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endParaRPr lang="en-US" sz="21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950768" y="2256186"/>
            <a:ext cx="7242464" cy="2955689"/>
          </a:xfrm>
          <a:prstGeom prst="roundRect">
            <a:avLst/>
          </a:prstGeom>
          <a:blipFill>
            <a:blip r:embed="rId1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0480" marR="30480" algn="just">
              <a:spcAft>
                <a:spcPts val="1200"/>
              </a:spcAft>
            </a:pP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nhìn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ngưỡng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ơn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hùng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lịch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dựng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giữ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tộc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spcAft>
                <a:spcPts val="1200"/>
              </a:spcAft>
            </a:pP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suy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xử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bậc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hùng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endParaRPr lang="en-US" sz="2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spcAft>
                <a:spcPts val="1200"/>
              </a:spcAft>
            </a:pP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suy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trách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nhiệm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nay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57346" name="Picture 4" descr="Tổng hợp hình ảnh cảm ơn đẹp nhất - Kho ảnh đẹp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7119" y="1330636"/>
            <a:ext cx="3169763" cy="517699"/>
          </a:xfrm>
          <a:prstGeom prst="rect">
            <a:avLst/>
          </a:prstGeom>
          <a:noFill/>
        </p:spPr>
        <p:txBody>
          <a:bodyPr wrap="none" lIns="68580" tIns="34290" rIns="68580" bIns="3429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50" b="1" i="0" u="none" strike="noStrike" kern="1200" cap="none" spc="0" normalizeH="0" baseline="0" noProof="0" dirty="0" smtClean="0">
                <a:ln w="13462">
                  <a:solidFill>
                    <a:srgbClr val="4472C4">
                      <a:lumMod val="50000"/>
                    </a:srgbClr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472C4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 TẬP</a:t>
            </a:r>
            <a:endParaRPr kumimoji="0" lang="en-US" sz="4050" b="1" i="0" u="none" strike="noStrike" kern="1200" cap="none" spc="0" normalizeH="0" baseline="0" noProof="0" dirty="0">
              <a:ln w="13462">
                <a:solidFill>
                  <a:srgbClr val="4472C4">
                    <a:lumMod val="50000"/>
                  </a:srgbClr>
                </a:solidFill>
                <a:prstDash val="solid"/>
              </a:ln>
              <a:solidFill>
                <a:prstClr val="black">
                  <a:lumMod val="85000"/>
                  <a:lumOff val="15000"/>
                </a:prstClr>
              </a:solidFill>
              <a:effectLst>
                <a:outerShdw dist="38100" dir="2700000" algn="bl" rotWithShape="0">
                  <a:srgbClr val="4472C4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93567" y="1848334"/>
          <a:ext cx="8156575" cy="4007485"/>
        </p:xfrm>
        <a:graphic>
          <a:graphicData uri="http://schemas.openxmlformats.org/drawingml/2006/table">
            <a:tbl>
              <a:tblPr firstRow="1" firstCol="1" bandRow="1"/>
              <a:tblGrid>
                <a:gridCol w="1449070"/>
                <a:gridCol w="6707505"/>
              </a:tblGrid>
              <a:tr h="439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1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1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bản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1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Nội dung chính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68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100" b="1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Thánh</a:t>
                      </a:r>
                      <a:r>
                        <a:rPr lang="en-US" sz="2100" b="1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1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Gióng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Hùng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Vương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ở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Gióng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vợ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chồng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ông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lão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chăm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bụng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ao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ước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đứa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con.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hôm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thấy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vết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chân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to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ướm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thử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 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Gióng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vẫn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cười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 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Giặc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Ân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xâm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lược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sứ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giả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rao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tìm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cứu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rao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Gióng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liền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ngỏ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xin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giặc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 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ngựa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sắt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sắt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giáp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sắt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Gióng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vươn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trượng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phi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ngựa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xông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trận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giặc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tan.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Gióng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đỉnh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núi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cởi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bỏ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áo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giáp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sắt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lẫn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ngựa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bay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nhớ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ơn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lập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đền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thờ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89204" y="1330636"/>
            <a:ext cx="901700" cy="41402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1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1. 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7119" y="1330636"/>
            <a:ext cx="3169763" cy="517699"/>
          </a:xfrm>
          <a:prstGeom prst="rect">
            <a:avLst/>
          </a:prstGeom>
          <a:noFill/>
        </p:spPr>
        <p:txBody>
          <a:bodyPr wrap="none" lIns="68580" tIns="34290" rIns="68580" bIns="3429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50" b="1" i="0" u="none" strike="noStrike" kern="1200" cap="none" spc="0" normalizeH="0" baseline="0" noProof="0" dirty="0" smtClean="0">
                <a:ln w="13462">
                  <a:solidFill>
                    <a:srgbClr val="4472C4">
                      <a:lumMod val="50000"/>
                    </a:srgbClr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472C4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 TẬP</a:t>
            </a:r>
            <a:endParaRPr kumimoji="0" lang="en-US" sz="4050" b="1" i="0" u="none" strike="noStrike" kern="1200" cap="none" spc="0" normalizeH="0" baseline="0" noProof="0" dirty="0">
              <a:ln w="13462">
                <a:solidFill>
                  <a:srgbClr val="4472C4">
                    <a:lumMod val="50000"/>
                  </a:srgbClr>
                </a:solidFill>
                <a:prstDash val="solid"/>
              </a:ln>
              <a:solidFill>
                <a:prstClr val="black">
                  <a:lumMod val="85000"/>
                  <a:lumOff val="15000"/>
                </a:prstClr>
              </a:solidFill>
              <a:effectLst>
                <a:outerShdw dist="38100" dir="2700000" algn="bl" rotWithShape="0">
                  <a:srgbClr val="4472C4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41613" y="1848334"/>
          <a:ext cx="8260715" cy="3840480"/>
        </p:xfrm>
        <a:graphic>
          <a:graphicData uri="http://schemas.openxmlformats.org/drawingml/2006/table">
            <a:tbl>
              <a:tblPr firstRow="1" firstCol="1" bandRow="1"/>
              <a:tblGrid>
                <a:gridCol w="1278255"/>
                <a:gridCol w="6982460"/>
              </a:tblGrid>
              <a:tr h="3840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100" b="1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100" b="1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1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2100" b="1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1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2100" b="1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1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Gươm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Thận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lần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kéo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lưới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đều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thấy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lưỡi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gươm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bèn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Lợi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Thận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thấy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lưỡi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gươm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cầm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xem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Lợi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trận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chạy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rừng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cờ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bắt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chuôi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gươm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Lợi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gặp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Thận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đem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gươm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in.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Thận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cùng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tướng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lĩnh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nguyện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lòng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phò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Lợi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cứu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quân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nhanh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chóng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quét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sạch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giặc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ngoại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xâm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Đất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Lợi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Long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Quân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Rùa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đòi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gươm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thần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gươm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Vọng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Gươm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hay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Kiếm</a:t>
                      </a:r>
                      <a:r>
                        <a:rPr lang="en-US" sz="2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36078" y="1330636"/>
            <a:ext cx="901700" cy="41402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1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1. 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7119" y="1330636"/>
            <a:ext cx="3169763" cy="517699"/>
          </a:xfrm>
          <a:prstGeom prst="rect">
            <a:avLst/>
          </a:prstGeom>
          <a:noFill/>
        </p:spPr>
        <p:txBody>
          <a:bodyPr wrap="none" lIns="68580" tIns="34290" rIns="68580" bIns="3429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50" b="1" i="0" u="none" strike="noStrike" kern="1200" cap="none" spc="0" normalizeH="0" baseline="0" noProof="0" dirty="0" smtClean="0">
                <a:ln w="13462">
                  <a:solidFill>
                    <a:srgbClr val="4472C4">
                      <a:lumMod val="50000"/>
                    </a:srgbClr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472C4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 TẬP</a:t>
            </a:r>
            <a:endParaRPr kumimoji="0" lang="en-US" sz="4050" b="1" i="0" u="none" strike="noStrike" kern="1200" cap="none" spc="0" normalizeH="0" baseline="0" noProof="0" dirty="0">
              <a:ln w="13462">
                <a:solidFill>
                  <a:srgbClr val="4472C4">
                    <a:lumMod val="50000"/>
                  </a:srgbClr>
                </a:solidFill>
                <a:prstDash val="solid"/>
              </a:ln>
              <a:solidFill>
                <a:prstClr val="black">
                  <a:lumMod val="85000"/>
                  <a:lumOff val="15000"/>
                </a:prstClr>
              </a:solidFill>
              <a:effectLst>
                <a:outerShdw dist="38100" dir="2700000" algn="bl" rotWithShape="0">
                  <a:srgbClr val="4472C4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93113" y="1522544"/>
            <a:ext cx="901700" cy="41402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1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1. 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3682" y="2136044"/>
          <a:ext cx="8416290" cy="2560320"/>
        </p:xfrm>
        <a:graphic>
          <a:graphicData uri="http://schemas.openxmlformats.org/drawingml/2006/table">
            <a:tbl>
              <a:tblPr firstRow="1" firstCol="1" bandRow="1"/>
              <a:tblGrid>
                <a:gridCol w="1496060"/>
                <a:gridCol w="6920230"/>
              </a:tblGrid>
              <a:tr h="2560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100" b="1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2100" b="1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1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chưng</a:t>
                      </a:r>
                      <a:r>
                        <a:rPr lang="en-US" sz="2100" b="1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b="1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2100" b="1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1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giầy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Hùng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Vương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già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muốn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truyền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ngôi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giỏi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hoàng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tử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cỗ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thật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hậu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riêng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Lang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Liêu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thần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mách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dâng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cha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Lang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Liêu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đất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cùng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Tiên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Vương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nhường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ngôi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chàng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ta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tục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chưng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giầy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Tết</a:t>
                      </a:r>
                      <a:r>
                        <a:rPr lang="en-US" sz="2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7119" y="1330636"/>
            <a:ext cx="3169763" cy="517699"/>
          </a:xfrm>
          <a:prstGeom prst="rect">
            <a:avLst/>
          </a:prstGeom>
          <a:noFill/>
        </p:spPr>
        <p:txBody>
          <a:bodyPr wrap="none" lIns="68580" tIns="34290" rIns="68580" bIns="3429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50" b="1" i="0" u="none" strike="noStrike" kern="1200" cap="none" spc="0" normalizeH="0" baseline="0" noProof="0" dirty="0" smtClean="0">
                <a:ln w="13462">
                  <a:solidFill>
                    <a:srgbClr val="4472C4">
                      <a:lumMod val="50000"/>
                    </a:srgbClr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472C4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 TẬP</a:t>
            </a:r>
            <a:endParaRPr kumimoji="0" lang="en-US" sz="4050" b="1" i="0" u="none" strike="noStrike" kern="1200" cap="none" spc="0" normalizeH="0" baseline="0" noProof="0" dirty="0">
              <a:ln w="13462">
                <a:solidFill>
                  <a:srgbClr val="4472C4">
                    <a:lumMod val="50000"/>
                  </a:srgbClr>
                </a:solidFill>
                <a:prstDash val="solid"/>
              </a:ln>
              <a:solidFill>
                <a:prstClr val="black">
                  <a:lumMod val="85000"/>
                  <a:lumOff val="15000"/>
                </a:prstClr>
              </a:solidFill>
              <a:effectLst>
                <a:outerShdw dist="38100" dir="2700000" algn="bl" rotWithShape="0">
                  <a:srgbClr val="4472C4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93113" y="1522544"/>
            <a:ext cx="1532255" cy="41402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1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2. SGK 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42950" y="2751050"/>
            <a:ext cx="7658100" cy="1060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Liệt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kê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bảng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dưới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chi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sắc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nhớ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ngắn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gọn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lựa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16972" y="3985807"/>
          <a:ext cx="7711440" cy="1280160"/>
        </p:xfrm>
        <a:graphic>
          <a:graphicData uri="http://schemas.openxmlformats.org/drawingml/2006/table">
            <a:tbl>
              <a:tblPr firstRow="1" firstCol="1" bandRow="1"/>
              <a:tblGrid>
                <a:gridCol w="1927860"/>
                <a:gridCol w="1927860"/>
                <a:gridCol w="1927860"/>
                <a:gridCol w="192786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1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1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Thánh</a:t>
                      </a:r>
                      <a:r>
                        <a:rPr lang="en-US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Gióng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1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Gươm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1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chưng</a:t>
                      </a:r>
                      <a:r>
                        <a:rPr lang="en-US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1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giày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kiện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chi </a:t>
                      </a:r>
                      <a:r>
                        <a:rPr lang="en-US" sz="2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Lí do lựa chọn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57606" y="2086067"/>
            <a:ext cx="6428789" cy="5669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7119" y="1330636"/>
            <a:ext cx="3169763" cy="517699"/>
          </a:xfrm>
          <a:prstGeom prst="rect">
            <a:avLst/>
          </a:prstGeom>
          <a:noFill/>
        </p:spPr>
        <p:txBody>
          <a:bodyPr wrap="none" lIns="68580" tIns="34290" rIns="68580" bIns="3429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50" b="1" i="0" u="none" strike="noStrike" kern="1200" cap="none" spc="0" normalizeH="0" baseline="0" noProof="0" dirty="0" smtClean="0">
                <a:ln w="13462">
                  <a:solidFill>
                    <a:srgbClr val="4472C4">
                      <a:lumMod val="50000"/>
                    </a:srgbClr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472C4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 TẬP</a:t>
            </a:r>
            <a:endParaRPr kumimoji="0" lang="en-US" sz="4050" b="1" i="0" u="none" strike="noStrike" kern="1200" cap="none" spc="0" normalizeH="0" baseline="0" noProof="0" dirty="0">
              <a:ln w="13462">
                <a:solidFill>
                  <a:srgbClr val="4472C4">
                    <a:lumMod val="50000"/>
                  </a:srgbClr>
                </a:solidFill>
                <a:prstDash val="solid"/>
              </a:ln>
              <a:solidFill>
                <a:prstClr val="black">
                  <a:lumMod val="85000"/>
                  <a:lumOff val="15000"/>
                </a:prstClr>
              </a:solidFill>
              <a:effectLst>
                <a:outerShdw dist="38100" dir="2700000" algn="bl" rotWithShape="0">
                  <a:srgbClr val="4472C4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93113" y="1522544"/>
            <a:ext cx="1532255" cy="41402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1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2. SGK 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11727" y="2288154"/>
          <a:ext cx="8520430" cy="3511550"/>
        </p:xfrm>
        <a:graphic>
          <a:graphicData uri="http://schemas.openxmlformats.org/drawingml/2006/table">
            <a:tbl>
              <a:tblPr firstRow="1" firstCol="1" bandRow="1"/>
              <a:tblGrid>
                <a:gridCol w="813435"/>
                <a:gridCol w="3446780"/>
                <a:gridCol w="2129790"/>
                <a:gridCol w="2130425"/>
              </a:tblGrid>
              <a:tr h="5486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</a:t>
                      </a:r>
                      <a:r>
                        <a:rPr lang="en-US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Thánh</a:t>
                      </a:r>
                      <a:r>
                        <a:rPr lang="en-US" sz="18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Gióng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8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18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18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Gươm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8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chưng</a:t>
                      </a:r>
                      <a:r>
                        <a:rPr lang="en-US" sz="18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8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giày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9629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kiện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chi </a:t>
                      </a:r>
                      <a:r>
                        <a:rPr lang="en-US" sz="1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Gióng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cất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tiên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đòi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giặc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dân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góp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nuôi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Gióng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Gióng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lớn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nhanh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thổi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vươn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trở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sĩ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 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sắt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gãy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Gióng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nhổ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tre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bên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giặc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Giặc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tan,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Gióng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cưỡi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ngựa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bay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chuôi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gươm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lưỡi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gươm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Chi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Rùa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đòi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gươm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Chi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Lang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Liêu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thần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lấy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lễ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Tiên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vương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7119" y="1330636"/>
            <a:ext cx="3169763" cy="517699"/>
          </a:xfrm>
          <a:prstGeom prst="rect">
            <a:avLst/>
          </a:prstGeom>
          <a:noFill/>
        </p:spPr>
        <p:txBody>
          <a:bodyPr wrap="none" lIns="68580" tIns="34290" rIns="68580" bIns="3429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50" b="1" i="0" u="none" strike="noStrike" kern="1200" cap="none" spc="0" normalizeH="0" baseline="0" noProof="0" dirty="0" smtClean="0">
                <a:ln w="13462">
                  <a:solidFill>
                    <a:srgbClr val="4472C4">
                      <a:lumMod val="50000"/>
                    </a:srgbClr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472C4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 TẬP</a:t>
            </a:r>
            <a:endParaRPr kumimoji="0" lang="en-US" sz="4050" b="1" i="0" u="none" strike="noStrike" kern="1200" cap="none" spc="0" normalizeH="0" baseline="0" noProof="0" dirty="0">
              <a:ln w="13462">
                <a:solidFill>
                  <a:srgbClr val="4472C4">
                    <a:lumMod val="50000"/>
                  </a:srgbClr>
                </a:solidFill>
                <a:prstDash val="solid"/>
              </a:ln>
              <a:solidFill>
                <a:prstClr val="black">
                  <a:lumMod val="85000"/>
                  <a:lumOff val="15000"/>
                </a:prstClr>
              </a:solidFill>
              <a:effectLst>
                <a:outerShdw dist="38100" dir="2700000" algn="bl" rotWithShape="0">
                  <a:srgbClr val="4472C4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93113" y="1522544"/>
            <a:ext cx="1532255" cy="41402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1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2. SGK 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53291" y="2101778"/>
          <a:ext cx="8437245" cy="3474720"/>
        </p:xfrm>
        <a:graphic>
          <a:graphicData uri="http://schemas.openxmlformats.org/drawingml/2006/table">
            <a:tbl>
              <a:tblPr firstRow="1" firstCol="1" bandRow="1"/>
              <a:tblGrid>
                <a:gridCol w="805180"/>
                <a:gridCol w="2000250"/>
                <a:gridCol w="3636645"/>
                <a:gridCol w="1995170"/>
              </a:tblGrid>
              <a:tr h="5486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52" marR="30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Thánh</a:t>
                      </a:r>
                      <a:r>
                        <a:rPr lang="en-US" sz="1800" b="1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Gióng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52" marR="30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8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18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18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Gươm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52" marR="30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8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chưng</a:t>
                      </a:r>
                      <a:r>
                        <a:rPr lang="en-US" sz="18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8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giày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52" marR="30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9260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lang="en-US" sz="1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lựa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52" marR="30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dung,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Gióng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hùng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tiên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lòng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giặc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cứu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dân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ta.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52" marR="30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Chi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chuôi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gươm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lưỡi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gươm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thấy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thống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nhất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sức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mạnh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ý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dân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tộc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cuộc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đấu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này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thuận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Chi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Rùa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đòi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gươm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gọi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Gươm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dấu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khẳng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thắng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quân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Lam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tưởng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hoà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dân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ta.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52" marR="30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tưởng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này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trí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minh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52" marR="30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7119" y="1330636"/>
            <a:ext cx="3169763" cy="517699"/>
          </a:xfrm>
          <a:prstGeom prst="rect">
            <a:avLst/>
          </a:prstGeom>
          <a:noFill/>
        </p:spPr>
        <p:txBody>
          <a:bodyPr wrap="none" lIns="68580" tIns="34290" rIns="68580" bIns="3429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50" b="1" i="0" u="none" strike="noStrike" kern="1200" cap="none" spc="0" normalizeH="0" baseline="0" noProof="0" dirty="0" smtClean="0">
                <a:ln w="13462">
                  <a:solidFill>
                    <a:srgbClr val="4472C4">
                      <a:lumMod val="50000"/>
                    </a:srgbClr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472C4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 TẬP</a:t>
            </a:r>
            <a:endParaRPr kumimoji="0" lang="en-US" sz="4050" b="1" i="0" u="none" strike="noStrike" kern="1200" cap="none" spc="0" normalizeH="0" baseline="0" noProof="0" dirty="0">
              <a:ln w="13462">
                <a:solidFill>
                  <a:srgbClr val="4472C4">
                    <a:lumMod val="50000"/>
                  </a:srgbClr>
                </a:solidFill>
                <a:prstDash val="solid"/>
              </a:ln>
              <a:solidFill>
                <a:prstClr val="black">
                  <a:lumMod val="85000"/>
                  <a:lumOff val="15000"/>
                </a:prstClr>
              </a:solidFill>
              <a:effectLst>
                <a:outerShdw dist="38100" dir="2700000" algn="bl" rotWithShape="0">
                  <a:srgbClr val="4472C4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61940" y="1197070"/>
            <a:ext cx="1532255" cy="41402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1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lang="en-US" sz="21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3</a:t>
            </a:r>
            <a:r>
              <a:rPr kumimoji="0" lang="en-US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 SGK 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4855" y="1692471"/>
            <a:ext cx="8354290" cy="42316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725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172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lưu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72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725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72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truyện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lịch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quá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khứ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72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725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172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truyện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 </a:t>
            </a:r>
            <a:endParaRPr lang="en-US" sz="172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loài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endParaRPr lang="en-US" sz="172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lai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lịch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gắn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ịch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tụng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thờ</a:t>
            </a:r>
            <a:endParaRPr lang="en-US" sz="172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725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Cốt</a:t>
            </a:r>
            <a:r>
              <a:rPr lang="en-US" sz="172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truyện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 </a:t>
            </a:r>
            <a:endParaRPr lang="en-US" sz="172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chuỗi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sắp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xếp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chặt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chẽ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endParaRPr lang="en-US" sz="172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Truyện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xoay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quanh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kì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tụng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yếu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tố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kì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ảo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hoang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nhằm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mạnh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72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725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172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dung: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Truyện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thái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lịch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2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725" dirty="0"/>
          </a:p>
        </p:txBody>
      </p:sp>
      <p:sp>
        <p:nvSpPr>
          <p:cNvPr id="3" name="Cloud Callout 2"/>
          <p:cNvSpPr/>
          <p:nvPr/>
        </p:nvSpPr>
        <p:spPr>
          <a:xfrm>
            <a:off x="1844634" y="2210170"/>
            <a:ext cx="5673436" cy="2192482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lưu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7119" y="1330636"/>
            <a:ext cx="3169763" cy="517699"/>
          </a:xfrm>
          <a:prstGeom prst="rect">
            <a:avLst/>
          </a:prstGeom>
          <a:noFill/>
        </p:spPr>
        <p:txBody>
          <a:bodyPr wrap="none" lIns="68580" tIns="34290" rIns="68580" bIns="3429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50" b="1" i="0" u="none" strike="noStrike" kern="1200" cap="none" spc="0" normalizeH="0" baseline="0" noProof="0" dirty="0" smtClean="0">
                <a:ln w="13462">
                  <a:solidFill>
                    <a:srgbClr val="4472C4">
                      <a:lumMod val="50000"/>
                    </a:srgbClr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472C4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 TẬP</a:t>
            </a:r>
            <a:endParaRPr kumimoji="0" lang="en-US" sz="4050" b="1" i="0" u="none" strike="noStrike" kern="1200" cap="none" spc="0" normalizeH="0" baseline="0" noProof="0" dirty="0">
              <a:ln w="13462">
                <a:solidFill>
                  <a:srgbClr val="4472C4">
                    <a:lumMod val="50000"/>
                  </a:srgbClr>
                </a:solidFill>
                <a:prstDash val="solid"/>
              </a:ln>
              <a:solidFill>
                <a:prstClr val="black">
                  <a:lumMod val="85000"/>
                  <a:lumOff val="15000"/>
                </a:prstClr>
              </a:solidFill>
              <a:effectLst>
                <a:outerShdw dist="38100" dir="2700000" algn="bl" rotWithShape="0">
                  <a:srgbClr val="4472C4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61940" y="1197070"/>
            <a:ext cx="1532255" cy="41402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1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4. SGK 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1018" y="1657148"/>
            <a:ext cx="5561965" cy="4140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1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tóm</a:t>
            </a:r>
            <a:r>
              <a:rPr lang="en-US" sz="2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tắt</a:t>
            </a:r>
            <a:r>
              <a:rPr lang="en-US" sz="2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sơ</a:t>
            </a:r>
            <a:r>
              <a:rPr lang="en-US" sz="2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</a:t>
            </a:r>
            <a:r>
              <a:rPr lang="en-US" sz="2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1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1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lưu</a:t>
            </a:r>
            <a:r>
              <a:rPr lang="en-US" sz="2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ý:</a:t>
            </a:r>
            <a:endParaRPr lang="en-US" sz="21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1254443" y="2044544"/>
            <a:ext cx="6915669" cy="3779562"/>
          </a:xfrm>
          <a:prstGeom prst="rightArrow">
            <a:avLst/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648209" y="2592534"/>
            <a:ext cx="2455126" cy="2683580"/>
          </a:xfrm>
          <a:custGeom>
            <a:avLst/>
            <a:gdLst>
              <a:gd name="connsiteX0" fmla="*/ 0 w 3273501"/>
              <a:gd name="connsiteY0" fmla="*/ 545594 h 3578106"/>
              <a:gd name="connsiteX1" fmla="*/ 545594 w 3273501"/>
              <a:gd name="connsiteY1" fmla="*/ 0 h 3578106"/>
              <a:gd name="connsiteX2" fmla="*/ 2727907 w 3273501"/>
              <a:gd name="connsiteY2" fmla="*/ 0 h 3578106"/>
              <a:gd name="connsiteX3" fmla="*/ 3273501 w 3273501"/>
              <a:gd name="connsiteY3" fmla="*/ 545594 h 3578106"/>
              <a:gd name="connsiteX4" fmla="*/ 3273501 w 3273501"/>
              <a:gd name="connsiteY4" fmla="*/ 3032512 h 3578106"/>
              <a:gd name="connsiteX5" fmla="*/ 2727907 w 3273501"/>
              <a:gd name="connsiteY5" fmla="*/ 3578106 h 3578106"/>
              <a:gd name="connsiteX6" fmla="*/ 545594 w 3273501"/>
              <a:gd name="connsiteY6" fmla="*/ 3578106 h 3578106"/>
              <a:gd name="connsiteX7" fmla="*/ 0 w 3273501"/>
              <a:gd name="connsiteY7" fmla="*/ 3032512 h 3578106"/>
              <a:gd name="connsiteX8" fmla="*/ 0 w 3273501"/>
              <a:gd name="connsiteY8" fmla="*/ 545594 h 3578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73501" h="3578106">
                <a:moveTo>
                  <a:pt x="0" y="545594"/>
                </a:moveTo>
                <a:cubicBezTo>
                  <a:pt x="0" y="244271"/>
                  <a:pt x="244271" y="0"/>
                  <a:pt x="545594" y="0"/>
                </a:cubicBezTo>
                <a:lnTo>
                  <a:pt x="2727907" y="0"/>
                </a:lnTo>
                <a:cubicBezTo>
                  <a:pt x="3029230" y="0"/>
                  <a:pt x="3273501" y="244271"/>
                  <a:pt x="3273501" y="545594"/>
                </a:cubicBezTo>
                <a:lnTo>
                  <a:pt x="3273501" y="3032512"/>
                </a:lnTo>
                <a:cubicBezTo>
                  <a:pt x="3273501" y="3333835"/>
                  <a:pt x="3029230" y="3578106"/>
                  <a:pt x="2727907" y="3578106"/>
                </a:cubicBezTo>
                <a:lnTo>
                  <a:pt x="545594" y="3578106"/>
                </a:lnTo>
                <a:cubicBezTo>
                  <a:pt x="244271" y="3578106"/>
                  <a:pt x="0" y="3333835"/>
                  <a:pt x="0" y="3032512"/>
                </a:cubicBezTo>
                <a:lnTo>
                  <a:pt x="0" y="545594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6999" tIns="176999" rIns="176999" bIns="176999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15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khoá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5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3484714" y="2789956"/>
            <a:ext cx="2455126" cy="2288736"/>
          </a:xfrm>
          <a:custGeom>
            <a:avLst/>
            <a:gdLst>
              <a:gd name="connsiteX0" fmla="*/ 0 w 3273501"/>
              <a:gd name="connsiteY0" fmla="*/ 508618 h 3051648"/>
              <a:gd name="connsiteX1" fmla="*/ 508618 w 3273501"/>
              <a:gd name="connsiteY1" fmla="*/ 0 h 3051648"/>
              <a:gd name="connsiteX2" fmla="*/ 2764883 w 3273501"/>
              <a:gd name="connsiteY2" fmla="*/ 0 h 3051648"/>
              <a:gd name="connsiteX3" fmla="*/ 3273501 w 3273501"/>
              <a:gd name="connsiteY3" fmla="*/ 508618 h 3051648"/>
              <a:gd name="connsiteX4" fmla="*/ 3273501 w 3273501"/>
              <a:gd name="connsiteY4" fmla="*/ 2543030 h 3051648"/>
              <a:gd name="connsiteX5" fmla="*/ 2764883 w 3273501"/>
              <a:gd name="connsiteY5" fmla="*/ 3051648 h 3051648"/>
              <a:gd name="connsiteX6" fmla="*/ 508618 w 3273501"/>
              <a:gd name="connsiteY6" fmla="*/ 3051648 h 3051648"/>
              <a:gd name="connsiteX7" fmla="*/ 0 w 3273501"/>
              <a:gd name="connsiteY7" fmla="*/ 2543030 h 3051648"/>
              <a:gd name="connsiteX8" fmla="*/ 0 w 3273501"/>
              <a:gd name="connsiteY8" fmla="*/ 508618 h 3051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73501" h="3051648">
                <a:moveTo>
                  <a:pt x="0" y="508618"/>
                </a:moveTo>
                <a:cubicBezTo>
                  <a:pt x="0" y="227716"/>
                  <a:pt x="227716" y="0"/>
                  <a:pt x="508618" y="0"/>
                </a:cubicBezTo>
                <a:lnTo>
                  <a:pt x="2764883" y="0"/>
                </a:lnTo>
                <a:cubicBezTo>
                  <a:pt x="3045785" y="0"/>
                  <a:pt x="3273501" y="227716"/>
                  <a:pt x="3273501" y="508618"/>
                </a:cubicBezTo>
                <a:lnTo>
                  <a:pt x="3273501" y="2543030"/>
                </a:lnTo>
                <a:cubicBezTo>
                  <a:pt x="3273501" y="2823932"/>
                  <a:pt x="3045785" y="3051648"/>
                  <a:pt x="2764883" y="3051648"/>
                </a:cubicBezTo>
                <a:lnTo>
                  <a:pt x="508618" y="3051648"/>
                </a:lnTo>
                <a:cubicBezTo>
                  <a:pt x="227716" y="3051648"/>
                  <a:pt x="0" y="2823932"/>
                  <a:pt x="0" y="2543030"/>
                </a:cubicBezTo>
                <a:lnTo>
                  <a:pt x="0" y="508618"/>
                </a:lnTo>
                <a:close/>
              </a:path>
            </a:pathLst>
          </a:cu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1355300"/>
              <a:satOff val="50000"/>
              <a:lumOff val="-7348"/>
              <a:alphaOff val="0"/>
            </a:schemeClr>
          </a:fillRef>
          <a:effectRef idx="0">
            <a:schemeClr val="accent3">
              <a:hueOff val="1355300"/>
              <a:satOff val="50000"/>
              <a:lumOff val="-734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8876" tIns="168876" rIns="168876" bIns="168876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endParaRPr lang="en-US" sz="15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6321219" y="2883478"/>
            <a:ext cx="2455126" cy="2101693"/>
          </a:xfrm>
          <a:custGeom>
            <a:avLst/>
            <a:gdLst>
              <a:gd name="connsiteX0" fmla="*/ 0 w 3273501"/>
              <a:gd name="connsiteY0" fmla="*/ 467052 h 2802257"/>
              <a:gd name="connsiteX1" fmla="*/ 467052 w 3273501"/>
              <a:gd name="connsiteY1" fmla="*/ 0 h 2802257"/>
              <a:gd name="connsiteX2" fmla="*/ 2806449 w 3273501"/>
              <a:gd name="connsiteY2" fmla="*/ 0 h 2802257"/>
              <a:gd name="connsiteX3" fmla="*/ 3273501 w 3273501"/>
              <a:gd name="connsiteY3" fmla="*/ 467052 h 2802257"/>
              <a:gd name="connsiteX4" fmla="*/ 3273501 w 3273501"/>
              <a:gd name="connsiteY4" fmla="*/ 2335205 h 2802257"/>
              <a:gd name="connsiteX5" fmla="*/ 2806449 w 3273501"/>
              <a:gd name="connsiteY5" fmla="*/ 2802257 h 2802257"/>
              <a:gd name="connsiteX6" fmla="*/ 467052 w 3273501"/>
              <a:gd name="connsiteY6" fmla="*/ 2802257 h 2802257"/>
              <a:gd name="connsiteX7" fmla="*/ 0 w 3273501"/>
              <a:gd name="connsiteY7" fmla="*/ 2335205 h 2802257"/>
              <a:gd name="connsiteX8" fmla="*/ 0 w 3273501"/>
              <a:gd name="connsiteY8" fmla="*/ 467052 h 2802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73501" h="2802257">
                <a:moveTo>
                  <a:pt x="0" y="467052"/>
                </a:moveTo>
                <a:cubicBezTo>
                  <a:pt x="0" y="209106"/>
                  <a:pt x="209106" y="0"/>
                  <a:pt x="467052" y="0"/>
                </a:cubicBezTo>
                <a:lnTo>
                  <a:pt x="2806449" y="0"/>
                </a:lnTo>
                <a:cubicBezTo>
                  <a:pt x="3064395" y="0"/>
                  <a:pt x="3273501" y="209106"/>
                  <a:pt x="3273501" y="467052"/>
                </a:cubicBezTo>
                <a:lnTo>
                  <a:pt x="3273501" y="2335205"/>
                </a:lnTo>
                <a:cubicBezTo>
                  <a:pt x="3273501" y="2593151"/>
                  <a:pt x="3064395" y="2802257"/>
                  <a:pt x="2806449" y="2802257"/>
                </a:cubicBezTo>
                <a:lnTo>
                  <a:pt x="467052" y="2802257"/>
                </a:lnTo>
                <a:cubicBezTo>
                  <a:pt x="209106" y="2802257"/>
                  <a:pt x="0" y="2593151"/>
                  <a:pt x="0" y="2335205"/>
                </a:cubicBezTo>
                <a:lnTo>
                  <a:pt x="0" y="467052"/>
                </a:lnTo>
                <a:close/>
              </a:path>
            </a:pathLst>
          </a:cu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2710599"/>
              <a:satOff val="100000"/>
              <a:lumOff val="-14701"/>
              <a:alphaOff val="0"/>
            </a:schemeClr>
          </a:fillRef>
          <a:effectRef idx="0">
            <a:schemeClr val="accent3">
              <a:hueOff val="2710599"/>
              <a:satOff val="100000"/>
              <a:lumOff val="-1470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9746" tIns="159746" rIns="159746" bIns="159746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1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5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bldLvl="0" animBg="1"/>
      <p:bldP spid="9" grpId="0" bldLvl="0" animBg="1"/>
      <p:bldP spid="10" grpId="0" bldLvl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5022</Words>
  <Application>WPS Presentation</Application>
  <PresentationFormat>On-screen Show (4:3)</PresentationFormat>
  <Paragraphs>179</Paragraphs>
  <Slides>11</Slides>
  <Notes>0</Notes>
  <HiddenSlides>0</HiddenSlides>
  <MMClips>3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Arial</vt:lpstr>
      <vt:lpstr>SimSun</vt:lpstr>
      <vt:lpstr>Wingdings</vt:lpstr>
      <vt:lpstr>Times New Roman</vt:lpstr>
      <vt:lpstr>MS Mincho</vt:lpstr>
      <vt:lpstr>Segoe Print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THẢO LUẬN NHÓM NHỎ  VỀ MỘT VẤN ĐỀ  CẦN CÓ GIẢI PHÁP  THỐNG NHẤT</dc:title>
  <dc:creator>TranTien</dc:creator>
  <cp:lastModifiedBy>KIM HUONG</cp:lastModifiedBy>
  <cp:revision>49</cp:revision>
  <dcterms:created xsi:type="dcterms:W3CDTF">2021-06-10T08:28:00Z</dcterms:created>
  <dcterms:modified xsi:type="dcterms:W3CDTF">2021-09-25T10:39:09Z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27E5D755C98F44DD9BD5779F8B8E322F</vt:lpwstr>
  </property>
  <property fmtid="{D5CDD505-2E9C-101B-9397-08002B2CF9AE}" pid="3" name="KSOProductBuildVer">
    <vt:lpwstr>1033-11.2.0.10323</vt:lpwstr>
  </property>
</Properties>
</file>